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3"/>
  </p:notesMasterIdLst>
  <p:handoutMasterIdLst>
    <p:handoutMasterId r:id="rId4"/>
  </p:handoutMasterIdLst>
  <p:sldIdLst>
    <p:sldId id="259"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d-theller"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C1E3EB"/>
    <a:srgbClr val="B7DEE8"/>
    <a:srgbClr val="D8E3F0"/>
    <a:srgbClr val="BFD1E7"/>
    <a:srgbClr val="F2F2F2"/>
    <a:srgbClr val="E9F1F5"/>
    <a:srgbClr val="DBDBDB"/>
    <a:srgbClr val="C7C7C7"/>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937" autoAdjust="0"/>
    <p:restoredTop sz="95941" autoAdjust="0"/>
  </p:normalViewPr>
  <p:slideViewPr>
    <p:cSldViewPr snapToObjects="1">
      <p:cViewPr varScale="1">
        <p:scale>
          <a:sx n="24" d="100"/>
          <a:sy n="24" d="100"/>
        </p:scale>
        <p:origin x="1206" y="12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Sheet1!$B$8</c:f>
              <c:strCache>
                <c:ptCount val="1"/>
                <c:pt idx="0">
                  <c:v>Did any health care provider talk to you about birth control or planning for a baby?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Sheet1!$A$9:$A$10</c:f>
              <c:strCache>
                <c:ptCount val="2"/>
                <c:pt idx="0">
                  <c:v>No</c:v>
                </c:pt>
                <c:pt idx="1">
                  <c:v>Yes</c:v>
                </c:pt>
              </c:strCache>
            </c:strRef>
          </c:cat>
          <c:val>
            <c:numRef>
              <c:f>Sheet1!$B$9:$B$10</c:f>
              <c:numCache>
                <c:formatCode>General</c:formatCode>
                <c:ptCount val="2"/>
                <c:pt idx="0">
                  <c:v>77</c:v>
                </c:pt>
                <c:pt idx="1">
                  <c:v>45</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Sheet1!$B$17</c:f>
              <c:strCache>
                <c:ptCount val="1"/>
                <c:pt idx="0">
                  <c:v>Did any health care provider talk to you about what you can do to prevent sexually transmitted diseases (STDs) such as herpes or AIDS?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Sheet1!$A$18:$A$19</c:f>
              <c:strCache>
                <c:ptCount val="2"/>
                <c:pt idx="0">
                  <c:v>No</c:v>
                </c:pt>
                <c:pt idx="1">
                  <c:v>Yes</c:v>
                </c:pt>
              </c:strCache>
            </c:strRef>
          </c:cat>
          <c:val>
            <c:numRef>
              <c:f>Sheet1!$B$18:$B$19</c:f>
              <c:numCache>
                <c:formatCode>General</c:formatCode>
                <c:ptCount val="2"/>
                <c:pt idx="0">
                  <c:v>390</c:v>
                </c:pt>
                <c:pt idx="1">
                  <c:v>171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10/19/2017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2773332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10/19/2017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27336940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02314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40637" y="-40644"/>
            <a:ext cx="44022317" cy="32999688"/>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5426859" y="11541763"/>
            <a:ext cx="27968251" cy="7902250"/>
          </a:xfrm>
        </p:spPr>
        <p:txBody>
          <a:bodyPr anchor="b">
            <a:noAutofit/>
          </a:bodyPr>
          <a:lstStyle>
            <a:lvl1pPr algn="r">
              <a:defRPr sz="2592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426859" y="19444006"/>
            <a:ext cx="27968251" cy="5265115"/>
          </a:xfrm>
        </p:spPr>
        <p:txBody>
          <a:bodyPr anchor="t"/>
          <a:lstStyle>
            <a:lvl1pPr marL="0" indent="0" algn="r">
              <a:buNone/>
              <a:defRPr>
                <a:solidFill>
                  <a:schemeClr val="tx1">
                    <a:lumMod val="50000"/>
                    <a:lumOff val="50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D9B0DC0-DEB6-5245-9786-81835CA7B236}"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0CB6CD-A896-034E-886C-9AD731625548}" type="slidenum">
              <a:rPr lang="en-US" smtClean="0"/>
              <a:pPr>
                <a:defRPr/>
              </a:pPr>
              <a:t>‹#›</a:t>
            </a:fld>
            <a:endParaRPr lang="en-US"/>
          </a:p>
        </p:txBody>
      </p:sp>
    </p:spTree>
    <p:extLst>
      <p:ext uri="{BB962C8B-B14F-4D97-AF65-F5344CB8AC3E}">
        <p14:creationId xmlns:p14="http://schemas.microsoft.com/office/powerpoint/2010/main" val="153105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16337280"/>
          </a:xfrm>
        </p:spPr>
        <p:txBody>
          <a:bodyPr anchor="ctr">
            <a:normAutofit/>
          </a:bodyPr>
          <a:lstStyle>
            <a:lvl1pPr algn="l">
              <a:defRPr sz="211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926080" y="21457920"/>
            <a:ext cx="30469027"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261384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285155" y="17434560"/>
            <a:ext cx="26015059" cy="1828800"/>
          </a:xfrm>
        </p:spPr>
        <p:txBody>
          <a:bodyPr anchor="ctr">
            <a:noAutofit/>
          </a:bodyPr>
          <a:lstStyle>
            <a:lvl1pPr marL="0" indent="0">
              <a:buFontTx/>
              <a:buNone/>
              <a:defRPr sz="7680">
                <a:solidFill>
                  <a:schemeClr val="tx1">
                    <a:lumMod val="50000"/>
                    <a:lumOff val="50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926073" y="21457920"/>
            <a:ext cx="30469032"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9543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926073" y="9273542"/>
            <a:ext cx="30469032" cy="12458208"/>
          </a:xfrm>
        </p:spPr>
        <p:txBody>
          <a:bodyPr anchor="b">
            <a:normAutofit/>
          </a:bodyPr>
          <a:lstStyle>
            <a:lvl1pPr algn="l">
              <a:defRPr sz="211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2153229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tx1">
                    <a:lumMod val="75000"/>
                    <a:lumOff val="25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2140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956073" y="2926080"/>
            <a:ext cx="30439032" cy="14508480"/>
          </a:xfrm>
        </p:spPr>
        <p:txBody>
          <a:bodyPr anchor="ctr">
            <a:normAutofit/>
          </a:bodyPr>
          <a:lstStyle>
            <a:lvl1pPr algn="l">
              <a:defRPr sz="211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accent1"/>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582719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FE152F3-A628-174C-B1C5-D7957B5E1D38}"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FCF62F-1C22-F342-AEF6-5751E4D1B1C2}" type="slidenum">
              <a:rPr lang="en-US" smtClean="0"/>
              <a:pPr>
                <a:defRPr/>
              </a:pPr>
              <a:t>‹#›</a:t>
            </a:fld>
            <a:endParaRPr lang="en-US"/>
          </a:p>
        </p:txBody>
      </p:sp>
    </p:spTree>
    <p:extLst>
      <p:ext uri="{BB962C8B-B14F-4D97-AF65-F5344CB8AC3E}">
        <p14:creationId xmlns:p14="http://schemas.microsoft.com/office/powerpoint/2010/main" val="1797649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91097" y="2926082"/>
            <a:ext cx="4698298" cy="25206965"/>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26075" y="2926082"/>
            <a:ext cx="24936125" cy="25206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745D483-D49F-FF4D-A9BE-F07770943FEC}"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774BD7-0588-6F4B-AC48-26B402219AE7}" type="slidenum">
              <a:rPr lang="en-US" smtClean="0"/>
              <a:pPr>
                <a:defRPr/>
              </a:pPr>
              <a:t>‹#›</a:t>
            </a:fld>
            <a:endParaRPr lang="en-US"/>
          </a:p>
        </p:txBody>
      </p:sp>
    </p:spTree>
    <p:extLst>
      <p:ext uri="{BB962C8B-B14F-4D97-AF65-F5344CB8AC3E}">
        <p14:creationId xmlns:p14="http://schemas.microsoft.com/office/powerpoint/2010/main" val="195338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728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2E7EE88-36B3-3346-BBA2-F431CBED7E14}"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E96FE8-16DA-394E-A83E-4578336391CB}" type="slidenum">
              <a:rPr lang="en-US" smtClean="0"/>
              <a:pPr>
                <a:defRPr/>
              </a:pPr>
              <a:t>‹#›</a:t>
            </a:fld>
            <a:endParaRPr lang="en-US"/>
          </a:p>
        </p:txBody>
      </p:sp>
    </p:spTree>
    <p:extLst>
      <p:ext uri="{BB962C8B-B14F-4D97-AF65-F5344CB8AC3E}">
        <p14:creationId xmlns:p14="http://schemas.microsoft.com/office/powerpoint/2010/main" val="221732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6073" y="12964169"/>
            <a:ext cx="30469032" cy="8767589"/>
          </a:xfrm>
        </p:spPr>
        <p:txBody>
          <a:bodyPr anchor="b"/>
          <a:lstStyle>
            <a:lvl1pPr algn="l">
              <a:defRPr sz="19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926073" y="21731750"/>
            <a:ext cx="30469032" cy="4129920"/>
          </a:xfrm>
        </p:spPr>
        <p:txBody>
          <a:bodyPr anchor="t"/>
          <a:lstStyle>
            <a:lvl1pPr marL="0" indent="0" algn="l">
              <a:buNone/>
              <a:defRPr sz="960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7DEA6E3-440A-4444-BB11-7B989A77FD77}" type="datetime1">
              <a:rPr lang="en-US" smtClean="0"/>
              <a:pPr>
                <a:defRPr/>
              </a:pPr>
              <a:t>10/19/2017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5C8EF9-EBE1-BB4A-BC45-FEB94B053A15}" type="slidenum">
              <a:rPr lang="en-US" smtClean="0"/>
              <a:pPr>
                <a:defRPr/>
              </a:pPr>
              <a:t>‹#›</a:t>
            </a:fld>
            <a:endParaRPr lang="en-US"/>
          </a:p>
        </p:txBody>
      </p:sp>
    </p:spTree>
    <p:extLst>
      <p:ext uri="{BB962C8B-B14F-4D97-AF65-F5344CB8AC3E}">
        <p14:creationId xmlns:p14="http://schemas.microsoft.com/office/powerpoint/2010/main" val="1900528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633984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26083" y="10370827"/>
            <a:ext cx="14822923" cy="18627706"/>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572179" y="10370835"/>
            <a:ext cx="14822928" cy="18627710"/>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A0F24EE3-BE6B-6F40-8449-0EE688B334C3}" type="datetime1">
              <a:rPr lang="en-US" smtClean="0"/>
              <a:pPr>
                <a:defRPr/>
              </a:pPr>
              <a:t>10/19/2017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0A0E92-9676-0646-8393-C6A11532230B}" type="slidenum">
              <a:rPr lang="en-US" smtClean="0"/>
              <a:pPr>
                <a:defRPr/>
              </a:pPr>
              <a:t>‹#›</a:t>
            </a:fld>
            <a:endParaRPr lang="en-US"/>
          </a:p>
        </p:txBody>
      </p:sp>
    </p:spTree>
    <p:extLst>
      <p:ext uri="{BB962C8B-B14F-4D97-AF65-F5344CB8AC3E}">
        <p14:creationId xmlns:p14="http://schemas.microsoft.com/office/powerpoint/2010/main" val="275327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6078" y="2926080"/>
            <a:ext cx="30469022" cy="633984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926075"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2926075" y="13138783"/>
            <a:ext cx="14835226" cy="1585976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559872"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18559872" y="13138783"/>
            <a:ext cx="14835226" cy="1585976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0EB25384-CBCF-B646-AF0F-35BE8D53D802}" type="datetime1">
              <a:rPr lang="en-US" smtClean="0"/>
              <a:pPr>
                <a:defRPr/>
              </a:pPr>
              <a:t>10/19/2017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81054D-299A-2D4B-A58E-B6B2DCDDC984}" type="slidenum">
              <a:rPr lang="en-US" smtClean="0"/>
              <a:pPr>
                <a:defRPr/>
              </a:pPr>
              <a:t>‹#›</a:t>
            </a:fld>
            <a:endParaRPr lang="en-US"/>
          </a:p>
        </p:txBody>
      </p:sp>
    </p:spTree>
    <p:extLst>
      <p:ext uri="{BB962C8B-B14F-4D97-AF65-F5344CB8AC3E}">
        <p14:creationId xmlns:p14="http://schemas.microsoft.com/office/powerpoint/2010/main" val="375755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926075" y="2926080"/>
            <a:ext cx="30469027" cy="633984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9FC97E24-7DE0-2049-B283-98D5EA78F8EA}" type="datetime1">
              <a:rPr lang="en-US" smtClean="0"/>
              <a:pPr>
                <a:defRPr/>
              </a:pPr>
              <a:t>10/19/2017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C60871-0703-CC4C-A829-D75B00D0A2DE}" type="slidenum">
              <a:rPr lang="en-US" smtClean="0"/>
              <a:pPr>
                <a:defRPr/>
              </a:pPr>
              <a:t>‹#›</a:t>
            </a:fld>
            <a:endParaRPr lang="en-US"/>
          </a:p>
        </p:txBody>
      </p:sp>
    </p:spTree>
    <p:extLst>
      <p:ext uri="{BB962C8B-B14F-4D97-AF65-F5344CB8AC3E}">
        <p14:creationId xmlns:p14="http://schemas.microsoft.com/office/powerpoint/2010/main" val="423391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4D595BF-B042-E74D-B532-F84F734A770B}" type="datetime1">
              <a:rPr lang="en-US" smtClean="0"/>
              <a:pPr>
                <a:defRPr/>
              </a:pPr>
              <a:t>10/19/2017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FE51F58-CED8-114E-989B-FAB78C4990EE}" type="slidenum">
              <a:rPr lang="en-US" smtClean="0"/>
              <a:pPr>
                <a:defRPr/>
              </a:pPr>
              <a:t>‹#›</a:t>
            </a:fld>
            <a:endParaRPr lang="en-US"/>
          </a:p>
        </p:txBody>
      </p:sp>
    </p:spTree>
    <p:extLst>
      <p:ext uri="{BB962C8B-B14F-4D97-AF65-F5344CB8AC3E}">
        <p14:creationId xmlns:p14="http://schemas.microsoft.com/office/powerpoint/2010/main" val="10942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7193299"/>
            <a:ext cx="13392874" cy="6136637"/>
          </a:xfrm>
        </p:spPr>
        <p:txBody>
          <a:bodyPr anchor="b">
            <a:normAutofit/>
          </a:bodyPr>
          <a:lstStyle>
            <a:lvl1pPr>
              <a:defRPr sz="9600"/>
            </a:lvl1pPr>
          </a:lstStyle>
          <a:p>
            <a:r>
              <a:rPr lang="en-US" smtClean="0"/>
              <a:t>Click to edit Master title style</a:t>
            </a:r>
            <a:endParaRPr lang="en-US" dirty="0"/>
          </a:p>
        </p:txBody>
      </p:sp>
      <p:sp>
        <p:nvSpPr>
          <p:cNvPr id="3" name="Content Placeholder 2"/>
          <p:cNvSpPr>
            <a:spLocks noGrp="1"/>
          </p:cNvSpPr>
          <p:nvPr>
            <p:ph idx="1"/>
          </p:nvPr>
        </p:nvSpPr>
        <p:spPr>
          <a:xfrm>
            <a:off x="17142122" y="2471642"/>
            <a:ext cx="16252978" cy="2652689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926075" y="13329934"/>
            <a:ext cx="13392874" cy="12405355"/>
          </a:xfrm>
        </p:spPr>
        <p:txBody>
          <a:bodyPr>
            <a:normAutofit/>
          </a:bodyPr>
          <a:lstStyle>
            <a:lvl1pPr marL="0" indent="0">
              <a:buNone/>
              <a:defRPr sz="672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E1BB32-3A3A-1442-B647-28E14D9E02CB}" type="datetime1">
              <a:rPr lang="en-US" smtClean="0"/>
              <a:pPr>
                <a:defRPr/>
              </a:pPr>
              <a:t>10/19/2017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6AC1B3-1A4E-1147-990C-E994497E5639}" type="slidenum">
              <a:rPr lang="en-US" smtClean="0"/>
              <a:pPr>
                <a:defRPr/>
              </a:pPr>
              <a:t>‹#›</a:t>
            </a:fld>
            <a:endParaRPr lang="en-US"/>
          </a:p>
        </p:txBody>
      </p:sp>
    </p:spTree>
    <p:extLst>
      <p:ext uri="{BB962C8B-B14F-4D97-AF65-F5344CB8AC3E}">
        <p14:creationId xmlns:p14="http://schemas.microsoft.com/office/powerpoint/2010/main" val="27681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23042880"/>
            <a:ext cx="30469027" cy="2720342"/>
          </a:xfrm>
        </p:spPr>
        <p:txBody>
          <a:bodyPr anchor="b">
            <a:normAutofit/>
          </a:bodyPr>
          <a:lstStyle>
            <a:lvl1pPr algn="l">
              <a:defRPr sz="1152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26075" y="2926080"/>
            <a:ext cx="30469027" cy="18459446"/>
          </a:xfrm>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4" name="Text Placeholder 3"/>
          <p:cNvSpPr>
            <a:spLocks noGrp="1"/>
          </p:cNvSpPr>
          <p:nvPr>
            <p:ph type="body" sz="half" idx="2"/>
          </p:nvPr>
        </p:nvSpPr>
        <p:spPr>
          <a:xfrm>
            <a:off x="2926075" y="25763223"/>
            <a:ext cx="30469027" cy="3235315"/>
          </a:xfrm>
        </p:spPr>
        <p:txBody>
          <a:bodyPr>
            <a:normAutofit/>
          </a:bodyPr>
          <a:lstStyle>
            <a:lvl1pPr marL="0" indent="0">
              <a:buNone/>
              <a:defRPr sz="576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6EE6D99-5BC1-9447-9734-C2AA085436E8}" type="datetime1">
              <a:rPr lang="en-US" smtClean="0"/>
              <a:pPr>
                <a:defRPr/>
              </a:pPr>
              <a:t>10/19/2017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B73B32-3A11-C34E-B587-0381224FDA00}" type="slidenum">
              <a:rPr lang="en-US" smtClean="0"/>
              <a:pPr>
                <a:defRPr/>
              </a:pPr>
              <a:t>‹#›</a:t>
            </a:fld>
            <a:endParaRPr lang="en-US"/>
          </a:p>
        </p:txBody>
      </p:sp>
    </p:spTree>
    <p:extLst>
      <p:ext uri="{BB962C8B-B14F-4D97-AF65-F5344CB8AC3E}">
        <p14:creationId xmlns:p14="http://schemas.microsoft.com/office/powerpoint/2010/main" val="274682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0639" y="-40644"/>
            <a:ext cx="44022322" cy="32999688"/>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926078" y="2926080"/>
            <a:ext cx="30469022" cy="633984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26075" y="10370835"/>
            <a:ext cx="30469027" cy="186277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45238" y="28998545"/>
            <a:ext cx="3283834" cy="1752600"/>
          </a:xfrm>
          <a:prstGeom prst="rect">
            <a:avLst/>
          </a:prstGeom>
        </p:spPr>
        <p:txBody>
          <a:bodyPr vert="horz" lIns="91440" tIns="45720" rIns="91440" bIns="45720" rtlCol="0" anchor="ctr"/>
          <a:lstStyle>
            <a:lvl1pPr algn="r">
              <a:defRPr sz="4320">
                <a:solidFill>
                  <a:schemeClr val="tx1">
                    <a:tint val="75000"/>
                  </a:schemeClr>
                </a:solidFill>
              </a:defRPr>
            </a:lvl1pPr>
          </a:lstStyle>
          <a:p>
            <a:pPr>
              <a:defRPr/>
            </a:pPr>
            <a:fld id="{7D63A7D0-97BF-1846-9583-B99EC1CA1C7E}" type="datetime1">
              <a:rPr lang="en-US" smtClean="0"/>
              <a:pPr>
                <a:defRPr/>
              </a:pPr>
              <a:t>10/19/2017</a:t>
            </a:fld>
            <a:endParaRPr lang="en-US"/>
          </a:p>
        </p:txBody>
      </p:sp>
      <p:sp>
        <p:nvSpPr>
          <p:cNvPr id="5" name="Footer Placeholder 4"/>
          <p:cNvSpPr>
            <a:spLocks noGrp="1"/>
          </p:cNvSpPr>
          <p:nvPr>
            <p:ph type="ftr" sz="quarter" idx="3"/>
          </p:nvPr>
        </p:nvSpPr>
        <p:spPr>
          <a:xfrm>
            <a:off x="2926078" y="28998545"/>
            <a:ext cx="2219027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0934445" y="28998545"/>
            <a:ext cx="2460662" cy="1752600"/>
          </a:xfrm>
          <a:prstGeom prst="rect">
            <a:avLst/>
          </a:prstGeom>
        </p:spPr>
        <p:txBody>
          <a:bodyPr vert="horz" lIns="91440" tIns="45720" rIns="91440" bIns="45720" rtlCol="0" anchor="ctr"/>
          <a:lstStyle>
            <a:lvl1pPr algn="r">
              <a:defRPr sz="4320">
                <a:solidFill>
                  <a:schemeClr val="accent1">
                    <a:lumMod val="75000"/>
                  </a:schemeClr>
                </a:solidFill>
              </a:defRPr>
            </a:lvl1p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22217616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2194560" rtl="0" eaLnBrk="1" latinLnBrk="0" hangingPunct="1">
        <a:spcBef>
          <a:spcPct val="0"/>
        </a:spcBef>
        <a:buNone/>
        <a:defRPr sz="1728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645920" algn="l" defTabSz="2194560" rtl="0" eaLnBrk="1" latinLnBrk="0" hangingPunct="1">
        <a:spcBef>
          <a:spcPts val="4800"/>
        </a:spcBef>
        <a:spcAft>
          <a:spcPts val="0"/>
        </a:spcAft>
        <a:buClr>
          <a:schemeClr val="accent1">
            <a:lumMod val="75000"/>
          </a:schemeClr>
        </a:buClr>
        <a:buSzPct val="80000"/>
        <a:buFont typeface="Wingdings 3" charset="2"/>
        <a:buChar char=""/>
        <a:defRPr sz="8640" kern="1200">
          <a:solidFill>
            <a:schemeClr val="tx1">
              <a:lumMod val="75000"/>
              <a:lumOff val="25000"/>
            </a:schemeClr>
          </a:solidFill>
          <a:latin typeface="+mn-lt"/>
          <a:ea typeface="+mn-ea"/>
          <a:cs typeface="+mn-cs"/>
        </a:defRPr>
      </a:lvl1pPr>
      <a:lvl2pPr marL="3566160" indent="-1371600" algn="l" defTabSz="2194560" rtl="0" eaLnBrk="1" latinLnBrk="0" hangingPunct="1">
        <a:spcBef>
          <a:spcPts val="4800"/>
        </a:spcBef>
        <a:spcAft>
          <a:spcPts val="0"/>
        </a:spcAft>
        <a:buClr>
          <a:schemeClr val="accent1">
            <a:lumMod val="75000"/>
          </a:schemeClr>
        </a:buClr>
        <a:buSzPct val="80000"/>
        <a:buFont typeface="Wingdings 3" charset="2"/>
        <a:buChar char=""/>
        <a:defRPr sz="7680" kern="1200">
          <a:solidFill>
            <a:schemeClr val="tx1">
              <a:lumMod val="75000"/>
              <a:lumOff val="25000"/>
            </a:schemeClr>
          </a:solidFill>
          <a:latin typeface="+mn-lt"/>
          <a:ea typeface="+mn-ea"/>
          <a:cs typeface="+mn-cs"/>
        </a:defRPr>
      </a:lvl2pPr>
      <a:lvl3pPr marL="548640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6720" kern="1200">
          <a:solidFill>
            <a:schemeClr val="tx1">
              <a:lumMod val="75000"/>
              <a:lumOff val="25000"/>
            </a:schemeClr>
          </a:solidFill>
          <a:latin typeface="+mn-lt"/>
          <a:ea typeface="+mn-ea"/>
          <a:cs typeface="+mn-cs"/>
        </a:defRPr>
      </a:lvl3pPr>
      <a:lvl4pPr marL="768096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5760" kern="1200">
          <a:solidFill>
            <a:schemeClr val="tx1">
              <a:lumMod val="75000"/>
              <a:lumOff val="25000"/>
            </a:schemeClr>
          </a:solidFill>
          <a:latin typeface="+mn-lt"/>
          <a:ea typeface="+mn-ea"/>
          <a:cs typeface="+mn-cs"/>
        </a:defRPr>
      </a:lvl4pPr>
      <a:lvl5pPr marL="987552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5760" kern="1200">
          <a:solidFill>
            <a:schemeClr val="tx1">
              <a:lumMod val="75000"/>
              <a:lumOff val="25000"/>
            </a:schemeClr>
          </a:solidFill>
          <a:latin typeface="+mn-lt"/>
          <a:ea typeface="+mn-ea"/>
          <a:cs typeface="+mn-cs"/>
        </a:defRPr>
      </a:lvl5pPr>
      <a:lvl6pPr marL="1207008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5760" kern="1200">
          <a:solidFill>
            <a:schemeClr val="tx1">
              <a:lumMod val="75000"/>
              <a:lumOff val="25000"/>
            </a:schemeClr>
          </a:solidFill>
          <a:latin typeface="+mn-lt"/>
          <a:ea typeface="+mn-ea"/>
          <a:cs typeface="+mn-cs"/>
        </a:defRPr>
      </a:lvl6pPr>
      <a:lvl7pPr marL="1426464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5760" kern="1200">
          <a:solidFill>
            <a:schemeClr val="tx1">
              <a:lumMod val="75000"/>
              <a:lumOff val="25000"/>
            </a:schemeClr>
          </a:solidFill>
          <a:latin typeface="+mn-lt"/>
          <a:ea typeface="+mn-ea"/>
          <a:cs typeface="+mn-cs"/>
        </a:defRPr>
      </a:lvl7pPr>
      <a:lvl8pPr marL="1645920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5760" kern="1200">
          <a:solidFill>
            <a:schemeClr val="tx1">
              <a:lumMod val="75000"/>
              <a:lumOff val="25000"/>
            </a:schemeClr>
          </a:solidFill>
          <a:latin typeface="+mn-lt"/>
          <a:ea typeface="+mn-ea"/>
          <a:cs typeface="+mn-cs"/>
        </a:defRPr>
      </a:lvl8pPr>
      <a:lvl9pPr marL="18653760" indent="-1097280" algn="l" defTabSz="2194560" rtl="0" eaLnBrk="1" latinLnBrk="0" hangingPunct="1">
        <a:spcBef>
          <a:spcPts val="4800"/>
        </a:spcBef>
        <a:spcAft>
          <a:spcPts val="0"/>
        </a:spcAft>
        <a:buClr>
          <a:schemeClr val="accent1">
            <a:lumMod val="75000"/>
          </a:schemeClr>
        </a:buClr>
        <a:buSzPct val="80000"/>
        <a:buFont typeface="Wingdings 3" charset="2"/>
        <a:buChar char=""/>
        <a:defRPr sz="5760" kern="1200">
          <a:solidFill>
            <a:schemeClr val="tx1">
              <a:lumMod val="75000"/>
              <a:lumOff val="25000"/>
            </a:schemeClr>
          </a:solidFill>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2">
                <a:lumMod val="72000"/>
                <a:lumOff val="28000"/>
              </a:schemeClr>
            </a:gs>
            <a:gs pos="92000">
              <a:schemeClr val="bg2"/>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508407" y="2859492"/>
            <a:ext cx="17748963" cy="1384780"/>
          </a:xfrm>
          <a:prstGeom prst="rect">
            <a:avLst/>
          </a:prstGeom>
          <a:noFill/>
          <a:ln w="9525">
            <a:noFill/>
            <a:miter lim="800000"/>
            <a:headEnd/>
            <a:tailEnd/>
          </a:ln>
        </p:spPr>
        <p:txBody>
          <a:bodyPr wrap="square" lIns="91243" tIns="45614" rIns="91243" bIns="45614">
            <a:prstTxWarp prst="textNoShape">
              <a:avLst/>
            </a:prstTxWarp>
            <a:spAutoFit/>
          </a:bodyPr>
          <a:lstStyle/>
          <a:p>
            <a:pPr>
              <a:spcBef>
                <a:spcPct val="50000"/>
              </a:spcBef>
            </a:pPr>
            <a:r>
              <a:rPr lang="en-US" sz="4800" b="1" dirty="0" smtClean="0">
                <a:solidFill>
                  <a:schemeClr val="accent2">
                    <a:lumMod val="50000"/>
                  </a:schemeClr>
                </a:solidFill>
                <a:latin typeface="Calibri" pitchFamily="34" charset="0"/>
              </a:rPr>
              <a:t>Caitlin Crabb, MPH, Randall Owen, PhD, &amp; Tamar Heller, PhD</a:t>
            </a:r>
            <a:r>
              <a:rPr lang="en-US" sz="4800" b="1" dirty="0">
                <a:solidFill>
                  <a:schemeClr val="accent2">
                    <a:lumMod val="50000"/>
                  </a:schemeClr>
                </a:solidFill>
                <a:latin typeface="Calibri" pitchFamily="34" charset="0"/>
              </a:rPr>
              <a:t/>
            </a:r>
            <a:br>
              <a:rPr lang="en-US" sz="4800" b="1" dirty="0">
                <a:solidFill>
                  <a:schemeClr val="accent2">
                    <a:lumMod val="50000"/>
                  </a:schemeClr>
                </a:solidFill>
                <a:latin typeface="Calibri" pitchFamily="34" charset="0"/>
              </a:rPr>
            </a:br>
            <a:r>
              <a:rPr lang="en-US" sz="3600" b="1" dirty="0">
                <a:solidFill>
                  <a:schemeClr val="accent2">
                    <a:lumMod val="50000"/>
                  </a:schemeClr>
                </a:solidFill>
                <a:latin typeface="Calibri" pitchFamily="34" charset="0"/>
              </a:rPr>
              <a:t>Department of Disability and Human Development, University of Illinois at Chicago </a:t>
            </a:r>
          </a:p>
        </p:txBody>
      </p:sp>
      <p:cxnSp>
        <p:nvCxnSpPr>
          <p:cNvPr id="70" name="Straight Connector 69"/>
          <p:cNvCxnSpPr/>
          <p:nvPr/>
        </p:nvCxnSpPr>
        <p:spPr>
          <a:xfrm>
            <a:off x="0" y="4394358"/>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6388" name="TextBox 91"/>
          <p:cNvSpPr txBox="1">
            <a:spLocks noChangeArrowheads="1"/>
          </p:cNvSpPr>
          <p:nvPr/>
        </p:nvSpPr>
        <p:spPr bwMode="auto">
          <a:xfrm>
            <a:off x="508407" y="346317"/>
            <a:ext cx="37896393" cy="2554545"/>
          </a:xfrm>
          <a:prstGeom prst="rect">
            <a:avLst/>
          </a:prstGeom>
          <a:noFill/>
          <a:ln w="9525">
            <a:noFill/>
            <a:miter lim="800000"/>
            <a:headEnd/>
            <a:tailEnd/>
          </a:ln>
        </p:spPr>
        <p:txBody>
          <a:bodyPr wrap="square">
            <a:prstTxWarp prst="textNoShape">
              <a:avLst/>
            </a:prstTxWarp>
            <a:spAutoFit/>
          </a:bodyPr>
          <a:lstStyle/>
          <a:p>
            <a:r>
              <a:rPr lang="en-US" sz="8000" b="1" dirty="0">
                <a:solidFill>
                  <a:schemeClr val="accent2">
                    <a:lumMod val="50000"/>
                  </a:schemeClr>
                </a:solidFill>
              </a:rPr>
              <a:t>Female Medicaid Enrollees with Disabilities and Discussions with Health Care Providers about Birth Control and Sexually Transmitted Infections</a:t>
            </a:r>
          </a:p>
        </p:txBody>
      </p:sp>
      <p:sp>
        <p:nvSpPr>
          <p:cNvPr id="16391" name="Rectangle 33"/>
          <p:cNvSpPr>
            <a:spLocks noChangeArrowheads="1"/>
          </p:cNvSpPr>
          <p:nvPr/>
        </p:nvSpPr>
        <p:spPr bwMode="auto">
          <a:xfrm>
            <a:off x="181138" y="13890668"/>
            <a:ext cx="11155680" cy="15825017"/>
          </a:xfrm>
          <a:prstGeom prst="rect">
            <a:avLst/>
          </a:prstGeom>
          <a:solidFill>
            <a:schemeClr val="bg1"/>
          </a:solidFill>
          <a:ln w="9525">
            <a:noFill/>
            <a:miter lim="800000"/>
            <a:headEnd/>
            <a:tailEnd/>
          </a:ln>
        </p:spPr>
        <p:txBody>
          <a:bodyPr lIns="360000" tIns="360000" rIns="360000" bIns="360000">
            <a:prstTxWarp prst="textNoShape">
              <a:avLst/>
            </a:prstTxWarp>
          </a:bodyPr>
          <a:lstStyle/>
          <a:p>
            <a:r>
              <a:rPr lang="en-US" sz="3600" dirty="0"/>
              <a:t>A cross-sectional survey design was used in this study of female Medicaid </a:t>
            </a:r>
            <a:r>
              <a:rPr lang="en-US" sz="3600" dirty="0" smtClean="0"/>
              <a:t>managed care enrollees </a:t>
            </a:r>
            <a:r>
              <a:rPr lang="en-US" sz="3600" dirty="0"/>
              <a:t>in a Midwestern state collected between September 2014 and June </a:t>
            </a:r>
            <a:r>
              <a:rPr lang="en-US" sz="3600" dirty="0" smtClean="0"/>
              <a:t>2015. The </a:t>
            </a:r>
            <a:r>
              <a:rPr lang="en-US" sz="3600" dirty="0"/>
              <a:t>two </a:t>
            </a:r>
            <a:r>
              <a:rPr lang="en-US" sz="3600" dirty="0" smtClean="0"/>
              <a:t>outcome </a:t>
            </a:r>
            <a:r>
              <a:rPr lang="en-US" sz="3600" dirty="0"/>
              <a:t>variables come from the survey questions, “In the last year, did any health care provider talk to you about birth control or planning for a baby?” and “In the last year, did any health care provider talk to you about what you can do to prevent sexually transmitted diseases (STDs) such as herpes or AIDS?” Response choices were dichotomous (“yes” or “no</a:t>
            </a:r>
            <a:r>
              <a:rPr lang="en-US" sz="3600" dirty="0" smtClean="0"/>
              <a:t>”). Independent variables included age, race, ethnicity, and disability type. Age was continuous, race was categorical (white, </a:t>
            </a:r>
            <a:r>
              <a:rPr lang="en-US" sz="3600" dirty="0" smtClean="0"/>
              <a:t>black</a:t>
            </a:r>
            <a:r>
              <a:rPr lang="en-US" sz="3600" dirty="0" smtClean="0"/>
              <a:t>, and other), ethnicity was categorical (Hispanic or non-Hispanic), and disability type was dichotomous with possible answers of “yes” or “no” for each type of disability (physical disability, intellectual/developmental disability, or IDD, and mental health disability). Enrollees may have had multiple disabilities. The </a:t>
            </a:r>
            <a:r>
              <a:rPr lang="en-US" sz="3600" dirty="0"/>
              <a:t>sample for this study included </a:t>
            </a:r>
            <a:r>
              <a:rPr lang="en-US" sz="3600" dirty="0" smtClean="0"/>
              <a:t>122 </a:t>
            </a:r>
            <a:r>
              <a:rPr lang="en-US" sz="3600" dirty="0"/>
              <a:t>women aged 18 to </a:t>
            </a:r>
            <a:r>
              <a:rPr lang="en-US" sz="3600" dirty="0" smtClean="0"/>
              <a:t>45 who </a:t>
            </a:r>
            <a:r>
              <a:rPr lang="en-US" sz="3600" dirty="0"/>
              <a:t>visited a primary care </a:t>
            </a:r>
            <a:r>
              <a:rPr lang="en-US" sz="3600" dirty="0" smtClean="0"/>
              <a:t>provider (PCP) </a:t>
            </a:r>
            <a:r>
              <a:rPr lang="en-US" sz="3600" dirty="0"/>
              <a:t>in the last year for the birth control outcome and 584 women </a:t>
            </a:r>
            <a:r>
              <a:rPr lang="en-US" sz="3600" dirty="0" smtClean="0"/>
              <a:t>of all ages </a:t>
            </a:r>
            <a:r>
              <a:rPr lang="en-US" sz="3600" dirty="0" smtClean="0"/>
              <a:t>who visited a PCP in the last year for </a:t>
            </a:r>
            <a:r>
              <a:rPr lang="en-US" sz="3600" dirty="0"/>
              <a:t>the STI outcome. Logistic regression was performed with age, race, ethnicity, and type of disability as independent variables</a:t>
            </a:r>
            <a:r>
              <a:rPr lang="en-US" sz="3600" dirty="0" smtClean="0"/>
              <a:t>.</a:t>
            </a:r>
            <a:endParaRPr lang="en-US" sz="3600" dirty="0"/>
          </a:p>
        </p:txBody>
      </p:sp>
      <p:sp>
        <p:nvSpPr>
          <p:cNvPr id="16392" name="Rectangle 49"/>
          <p:cNvSpPr>
            <a:spLocks noChangeArrowheads="1"/>
          </p:cNvSpPr>
          <p:nvPr/>
        </p:nvSpPr>
        <p:spPr bwMode="auto">
          <a:xfrm>
            <a:off x="174512" y="5298830"/>
            <a:ext cx="11155680" cy="7635401"/>
          </a:xfrm>
          <a:prstGeom prst="rect">
            <a:avLst/>
          </a:prstGeom>
          <a:solidFill>
            <a:schemeClr val="bg1"/>
          </a:solidFill>
          <a:ln w="9525">
            <a:noFill/>
            <a:miter lim="800000"/>
            <a:headEnd/>
            <a:tailEnd/>
          </a:ln>
        </p:spPr>
        <p:txBody>
          <a:bodyPr lIns="360000" tIns="360000" rIns="360000" bIns="360000">
            <a:prstTxWarp prst="textNoShape">
              <a:avLst/>
            </a:prstTxWarp>
          </a:bodyPr>
          <a:lstStyle/>
          <a:p>
            <a:r>
              <a:rPr lang="en-US" sz="3600" dirty="0" smtClean="0"/>
              <a:t>Like people without disabilities, people with disabilities engage in sexual activity. While health professionals play an important role in providing information about sexual health, they often fail to provide this vital information regarding reproductive and sexual health to their patients with disabilities. Additionally, women with disabilities may be more likely to engage in risky sexual behaviors, therefore increasing the risk for pregnancy and </a:t>
            </a:r>
            <a:r>
              <a:rPr lang="en-US" sz="3600" dirty="0" smtClean="0"/>
              <a:t>sexually transmitted infections (STIs). </a:t>
            </a:r>
            <a:r>
              <a:rPr lang="en-US" sz="3600" dirty="0" smtClean="0"/>
              <a:t>For women with disabilities in particular, there is a need for information about sexual activities and planning for a baby or </a:t>
            </a:r>
            <a:r>
              <a:rPr lang="en-US" sz="3600" dirty="0" smtClean="0"/>
              <a:t>STIs.</a:t>
            </a:r>
            <a:endParaRPr lang="en-US" sz="3600" dirty="0"/>
          </a:p>
        </p:txBody>
      </p:sp>
      <p:sp>
        <p:nvSpPr>
          <p:cNvPr id="16394" name="Rectangle 51"/>
          <p:cNvSpPr>
            <a:spLocks noChangeArrowheads="1"/>
          </p:cNvSpPr>
          <p:nvPr/>
        </p:nvSpPr>
        <p:spPr bwMode="auto">
          <a:xfrm>
            <a:off x="11510004" y="5339628"/>
            <a:ext cx="20844079" cy="27258971"/>
          </a:xfrm>
          <a:prstGeom prst="rect">
            <a:avLst/>
          </a:prstGeom>
          <a:solidFill>
            <a:schemeClr val="bg1"/>
          </a:solidFill>
          <a:ln w="9525">
            <a:noFill/>
            <a:miter lim="800000"/>
            <a:headEnd/>
            <a:tailEnd/>
          </a:ln>
        </p:spPr>
        <p:txBody>
          <a:bodyPr lIns="360000" tIns="360000" rIns="360000" bIns="360000">
            <a:prstTxWarp prst="textNoShape">
              <a:avLst/>
            </a:prstTxWarp>
          </a:bodyPr>
          <a:lstStyle/>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smtClean="0"/>
          </a:p>
          <a:p>
            <a:endParaRPr lang="en-US" sz="3600" dirty="0" smtClean="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r>
              <a:rPr lang="en-US" sz="3600" dirty="0" smtClean="0"/>
              <a:t>Logistic regression results are displayed in Table 2. Older </a:t>
            </a:r>
            <a:r>
              <a:rPr lang="en-US" sz="3600" dirty="0"/>
              <a:t>women were significantly less likely to be asked about birth control/planning for a baby and STI prevention. Additionally, women with intellectual/developmental disabilities (IDD) were significantly less likely to discuss birth control with their health care providers compared to women without IDD. Black women and women with mental health disabilities were significantly more likely to have had conversations about STI prevention with their health care providers. </a:t>
            </a:r>
          </a:p>
        </p:txBody>
      </p:sp>
      <p:sp>
        <p:nvSpPr>
          <p:cNvPr id="26" name="Rectangle 34"/>
          <p:cNvSpPr>
            <a:spLocks noChangeArrowheads="1"/>
          </p:cNvSpPr>
          <p:nvPr/>
        </p:nvSpPr>
        <p:spPr bwMode="auto">
          <a:xfrm>
            <a:off x="32500129" y="5339628"/>
            <a:ext cx="11155680" cy="17402096"/>
          </a:xfrm>
          <a:prstGeom prst="rect">
            <a:avLst/>
          </a:prstGeom>
          <a:solidFill>
            <a:schemeClr val="bg1"/>
          </a:solidFill>
          <a:ln w="9525">
            <a:noFill/>
            <a:miter lim="800000"/>
            <a:headEnd/>
            <a:tailEnd/>
          </a:ln>
        </p:spPr>
        <p:txBody>
          <a:bodyPr wrap="square" lIns="360000" tIns="360000" rIns="360000" bIns="360000">
            <a:prstTxWarp prst="textNoShape">
              <a:avLst/>
            </a:prstTxWarp>
          </a:bodyPr>
          <a:lstStyle/>
          <a:p>
            <a:r>
              <a:rPr lang="en-US" sz="3600" dirty="0"/>
              <a:t>No studies to date have evaluated </a:t>
            </a:r>
            <a:r>
              <a:rPr lang="en-US" sz="3600" dirty="0" smtClean="0"/>
              <a:t>the communications between </a:t>
            </a:r>
            <a:r>
              <a:rPr lang="en-US" sz="3600" dirty="0"/>
              <a:t>health care providers and Medicaid managed care enrollees with disabilities in the context of discussing birth control and planning for a baby or preventing STIs. The current </a:t>
            </a:r>
            <a:r>
              <a:rPr lang="en-US" sz="3600" dirty="0" smtClean="0"/>
              <a:t>study found that only about a third of women </a:t>
            </a:r>
            <a:r>
              <a:rPr lang="en-US" sz="3600" dirty="0" smtClean="0"/>
              <a:t>discussed </a:t>
            </a:r>
            <a:r>
              <a:rPr lang="en-US" sz="3600" dirty="0"/>
              <a:t>birth </a:t>
            </a:r>
            <a:r>
              <a:rPr lang="en-US" sz="3600" dirty="0" smtClean="0"/>
              <a:t>control/family planning or preventing STIs </a:t>
            </a:r>
            <a:r>
              <a:rPr lang="en-US" sz="3600" dirty="0" smtClean="0"/>
              <a:t>with </a:t>
            </a:r>
            <a:r>
              <a:rPr lang="en-US" sz="3600" dirty="0"/>
              <a:t>their health care </a:t>
            </a:r>
            <a:r>
              <a:rPr lang="en-US" sz="3600" dirty="0" smtClean="0"/>
              <a:t>provider. </a:t>
            </a:r>
            <a:r>
              <a:rPr lang="en-US" sz="3600" dirty="0" smtClean="0"/>
              <a:t>Providers may feel uncomfortable with these discussions or may focus on the disability rather than other components of health. Women with mental health disabilities may have more sexually risky behaviors so doctors may speak with them more about these topics. Health providers may assume that older women do not engage in sexual activities and may not feel the need to talk with them about sexual health. The women with disabilities may have felt uneasy broaching the subject of sexuality which is often considered taboo, especially in relation to disability. Given </a:t>
            </a:r>
            <a:r>
              <a:rPr lang="en-US" sz="3600" dirty="0"/>
              <a:t>these low rates of conversations around sexual health with their health care providers, it is important to prepare and educate providers about having these discussions. Further research should explore why particular groups of female Medicaid enrollees with disabilities are more or less likely to have these conversations with their </a:t>
            </a:r>
            <a:r>
              <a:rPr lang="en-US" sz="3600" dirty="0" smtClean="0"/>
              <a:t>providers (e.g., women with mental health disabilities and black women). </a:t>
            </a:r>
            <a:r>
              <a:rPr lang="en-US" sz="3600" dirty="0"/>
              <a:t>Interventions should target groups that are less likely to talk to their doctors about birth control and STI </a:t>
            </a:r>
            <a:r>
              <a:rPr lang="en-US" sz="3600" dirty="0" smtClean="0"/>
              <a:t>prevention (older women and IDD).</a:t>
            </a:r>
            <a:endParaRPr lang="en-US" sz="3600" dirty="0"/>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510" y="29984276"/>
            <a:ext cx="7115648" cy="2230830"/>
          </a:xfrm>
          <a:prstGeom prst="rect">
            <a:avLst/>
          </a:prstGeom>
        </p:spPr>
      </p:pic>
      <p:sp>
        <p:nvSpPr>
          <p:cNvPr id="39" name="Rectangle 35"/>
          <p:cNvSpPr>
            <a:spLocks noChangeArrowheads="1"/>
          </p:cNvSpPr>
          <p:nvPr/>
        </p:nvSpPr>
        <p:spPr bwMode="auto">
          <a:xfrm>
            <a:off x="32490272" y="25834866"/>
            <a:ext cx="11155680" cy="4312271"/>
          </a:xfrm>
          <a:prstGeom prst="rect">
            <a:avLst/>
          </a:prstGeom>
          <a:solidFill>
            <a:schemeClr val="bg1"/>
          </a:solidFill>
          <a:ln w="9525">
            <a:noFill/>
            <a:miter lim="800000"/>
            <a:headEnd/>
            <a:tailEnd/>
          </a:ln>
        </p:spPr>
        <p:txBody>
          <a:bodyPr lIns="360000" tIns="360000" rIns="360000" bIns="360000">
            <a:prstTxWarp prst="textNoShape">
              <a:avLst/>
            </a:prstTxWarp>
          </a:bodyPr>
          <a:lstStyle/>
          <a:p>
            <a:r>
              <a:rPr lang="en-US" sz="3000" dirty="0"/>
              <a:t>The research for this manuscript was supported by grants from the United States Department of Health and Human Services (DHHS), Administration for Community Living (ACL), National Institute on Disability, Independent Living, and Rehabilitation Research (NIDILRR) Grant # 90RT5020-01-00,  90RT5023-01-00, and 90RT5026-01-00. The contents do not necessarily represent the policy of the DHHS and you should not assume endorsement by the Federal Government.</a:t>
            </a:r>
          </a:p>
        </p:txBody>
      </p:sp>
      <p:sp>
        <p:nvSpPr>
          <p:cNvPr id="32" name="Rectangle 34"/>
          <p:cNvSpPr>
            <a:spLocks noChangeArrowheads="1"/>
          </p:cNvSpPr>
          <p:nvPr/>
        </p:nvSpPr>
        <p:spPr bwMode="auto">
          <a:xfrm>
            <a:off x="32500129" y="23635268"/>
            <a:ext cx="11155680" cy="1322384"/>
          </a:xfrm>
          <a:prstGeom prst="rect">
            <a:avLst/>
          </a:prstGeom>
          <a:solidFill>
            <a:schemeClr val="bg1"/>
          </a:solidFill>
          <a:ln w="9525">
            <a:noFill/>
            <a:miter lim="800000"/>
            <a:headEnd/>
            <a:tailEnd/>
          </a:ln>
        </p:spPr>
        <p:txBody>
          <a:bodyPr lIns="360000" tIns="360000" rIns="360000" bIns="360000">
            <a:prstTxWarp prst="textNoShape">
              <a:avLst/>
            </a:prstTxWarp>
          </a:bodyPr>
          <a:lstStyle/>
          <a:p>
            <a:pPr marL="0" lvl="1" eaLnBrk="1" hangingPunct="1"/>
            <a:r>
              <a:rPr lang="en-US" sz="3000" dirty="0" smtClean="0">
                <a:latin typeface="Arial" panose="020B0604020202020204" pitchFamily="34" charset="0"/>
                <a:cs typeface="Arial" panose="020B0604020202020204" pitchFamily="34" charset="0"/>
              </a:rPr>
              <a:t>For </a:t>
            </a:r>
            <a:r>
              <a:rPr lang="en-US" sz="3000" dirty="0">
                <a:latin typeface="Arial" panose="020B0604020202020204" pitchFamily="34" charset="0"/>
                <a:cs typeface="Arial" panose="020B0604020202020204" pitchFamily="34" charset="0"/>
              </a:rPr>
              <a:t>more information about </a:t>
            </a:r>
            <a:r>
              <a:rPr lang="en-US" sz="3000" dirty="0" smtClean="0">
                <a:latin typeface="Arial" panose="020B0604020202020204" pitchFamily="34" charset="0"/>
                <a:cs typeface="Arial" panose="020B0604020202020204" pitchFamily="34" charset="0"/>
              </a:rPr>
              <a:t>this presentation, please contact Caitlin </a:t>
            </a:r>
            <a:r>
              <a:rPr lang="en-US" sz="3000" dirty="0" err="1" smtClean="0">
                <a:latin typeface="Arial" panose="020B0604020202020204" pitchFamily="34" charset="0"/>
                <a:cs typeface="Arial" panose="020B0604020202020204" pitchFamily="34" charset="0"/>
              </a:rPr>
              <a:t>Crabb</a:t>
            </a:r>
            <a:r>
              <a:rPr lang="en-US" sz="3000" dirty="0" smtClean="0">
                <a:latin typeface="Arial" panose="020B0604020202020204" pitchFamily="34" charset="0"/>
                <a:cs typeface="Arial" panose="020B0604020202020204" pitchFamily="34" charset="0"/>
              </a:rPr>
              <a:t> at ccrabb2@uic.edu.</a:t>
            </a:r>
            <a:endParaRPr lang="en-US" sz="3000" dirty="0">
              <a:latin typeface="Arial" panose="020B0604020202020204" pitchFamily="34" charset="0"/>
              <a:cs typeface="Arial" panose="020B0604020202020204" pitchFamily="34" charset="0"/>
            </a:endParaRPr>
          </a:p>
        </p:txBody>
      </p:sp>
      <p:sp>
        <p:nvSpPr>
          <p:cNvPr id="5" name="TextBox 4"/>
          <p:cNvSpPr txBox="1"/>
          <p:nvPr/>
        </p:nvSpPr>
        <p:spPr>
          <a:xfrm>
            <a:off x="32500129" y="4631742"/>
            <a:ext cx="11155680" cy="707886"/>
          </a:xfrm>
          <a:prstGeom prst="rect">
            <a:avLst/>
          </a:prstGeom>
          <a:solidFill>
            <a:schemeClr val="accent2">
              <a:lumMod val="75000"/>
            </a:schemeClr>
          </a:solidFill>
        </p:spPr>
        <p:txBody>
          <a:bodyPr wrap="square" rtlCol="0" anchor="t">
            <a:spAutoFit/>
          </a:bodyPr>
          <a:lstStyle/>
          <a:p>
            <a:pPr algn="ctr"/>
            <a:r>
              <a:rPr lang="en-US" sz="4000" b="1" dirty="0" smtClean="0">
                <a:solidFill>
                  <a:schemeClr val="bg1"/>
                </a:solidFill>
              </a:rPr>
              <a:t>Conclusions</a:t>
            </a:r>
            <a:endParaRPr lang="en-US" sz="4000" b="1" dirty="0">
              <a:solidFill>
                <a:schemeClr val="bg1"/>
              </a:solidFill>
            </a:endParaRPr>
          </a:p>
        </p:txBody>
      </p:sp>
      <p:sp>
        <p:nvSpPr>
          <p:cNvPr id="38" name="TextBox 37"/>
          <p:cNvSpPr txBox="1"/>
          <p:nvPr/>
        </p:nvSpPr>
        <p:spPr>
          <a:xfrm>
            <a:off x="174512" y="4631742"/>
            <a:ext cx="11155680" cy="707886"/>
          </a:xfrm>
          <a:prstGeom prst="rect">
            <a:avLst/>
          </a:prstGeom>
          <a:solidFill>
            <a:schemeClr val="accent2">
              <a:lumMod val="75000"/>
            </a:schemeClr>
          </a:solidFill>
        </p:spPr>
        <p:txBody>
          <a:bodyPr wrap="square" rtlCol="0" anchor="t">
            <a:spAutoFit/>
          </a:bodyPr>
          <a:lstStyle/>
          <a:p>
            <a:pPr algn="ctr"/>
            <a:r>
              <a:rPr lang="en-US" sz="4000" b="1" dirty="0" smtClean="0">
                <a:solidFill>
                  <a:schemeClr val="bg1"/>
                </a:solidFill>
              </a:rPr>
              <a:t>Introduction</a:t>
            </a:r>
            <a:endParaRPr lang="en-US" sz="4000" b="1" dirty="0">
              <a:solidFill>
                <a:schemeClr val="bg1"/>
              </a:solidFill>
            </a:endParaRPr>
          </a:p>
        </p:txBody>
      </p:sp>
      <p:sp>
        <p:nvSpPr>
          <p:cNvPr id="40" name="TextBox 39"/>
          <p:cNvSpPr txBox="1"/>
          <p:nvPr/>
        </p:nvSpPr>
        <p:spPr>
          <a:xfrm>
            <a:off x="181138" y="13182783"/>
            <a:ext cx="11155680" cy="707886"/>
          </a:xfrm>
          <a:prstGeom prst="rect">
            <a:avLst/>
          </a:prstGeom>
          <a:solidFill>
            <a:schemeClr val="accent2">
              <a:lumMod val="75000"/>
            </a:schemeClr>
          </a:solidFill>
        </p:spPr>
        <p:txBody>
          <a:bodyPr wrap="square" rtlCol="0" anchor="ctr">
            <a:spAutoFit/>
          </a:bodyPr>
          <a:lstStyle/>
          <a:p>
            <a:pPr algn="ctr"/>
            <a:r>
              <a:rPr lang="en-US" sz="4000" b="1" dirty="0" smtClean="0">
                <a:solidFill>
                  <a:schemeClr val="bg1"/>
                </a:solidFill>
              </a:rPr>
              <a:t>Methods</a:t>
            </a:r>
            <a:endParaRPr lang="en-US" sz="4000" b="1" dirty="0">
              <a:solidFill>
                <a:schemeClr val="bg1"/>
              </a:solidFill>
            </a:endParaRPr>
          </a:p>
        </p:txBody>
      </p:sp>
      <p:sp>
        <p:nvSpPr>
          <p:cNvPr id="41" name="TextBox 40"/>
          <p:cNvSpPr txBox="1"/>
          <p:nvPr/>
        </p:nvSpPr>
        <p:spPr>
          <a:xfrm>
            <a:off x="11507884" y="4631742"/>
            <a:ext cx="20848320" cy="707886"/>
          </a:xfrm>
          <a:prstGeom prst="rect">
            <a:avLst/>
          </a:prstGeom>
          <a:solidFill>
            <a:schemeClr val="accent2">
              <a:lumMod val="75000"/>
            </a:schemeClr>
          </a:solidFill>
        </p:spPr>
        <p:txBody>
          <a:bodyPr wrap="square" rtlCol="0" anchor="t">
            <a:spAutoFit/>
          </a:bodyPr>
          <a:lstStyle/>
          <a:p>
            <a:pPr algn="ctr"/>
            <a:r>
              <a:rPr lang="en-US" sz="4000" b="1" dirty="0" smtClean="0">
                <a:solidFill>
                  <a:schemeClr val="bg1"/>
                </a:solidFill>
              </a:rPr>
              <a:t>Results</a:t>
            </a:r>
            <a:endParaRPr lang="en-US" sz="4000" b="1" dirty="0">
              <a:solidFill>
                <a:schemeClr val="bg1"/>
              </a:solidFill>
            </a:endParaRPr>
          </a:p>
        </p:txBody>
      </p:sp>
      <p:sp>
        <p:nvSpPr>
          <p:cNvPr id="42" name="TextBox 41"/>
          <p:cNvSpPr txBox="1"/>
          <p:nvPr/>
        </p:nvSpPr>
        <p:spPr>
          <a:xfrm>
            <a:off x="32500129" y="25122591"/>
            <a:ext cx="11155680" cy="707886"/>
          </a:xfrm>
          <a:prstGeom prst="rect">
            <a:avLst/>
          </a:prstGeom>
          <a:solidFill>
            <a:schemeClr val="accent2">
              <a:lumMod val="75000"/>
            </a:schemeClr>
          </a:solidFill>
        </p:spPr>
        <p:txBody>
          <a:bodyPr wrap="square" rtlCol="0" anchor="ctr">
            <a:spAutoFit/>
          </a:bodyPr>
          <a:lstStyle/>
          <a:p>
            <a:pPr algn="ctr"/>
            <a:r>
              <a:rPr lang="en-US" sz="4000" b="1" dirty="0" smtClean="0">
                <a:solidFill>
                  <a:schemeClr val="bg1"/>
                </a:solidFill>
              </a:rPr>
              <a:t>Funding Sources</a:t>
            </a:r>
            <a:endParaRPr lang="en-US" sz="4000" b="1" dirty="0">
              <a:solidFill>
                <a:schemeClr val="bg1"/>
              </a:solidFill>
            </a:endParaRPr>
          </a:p>
        </p:txBody>
      </p:sp>
      <p:sp>
        <p:nvSpPr>
          <p:cNvPr id="45" name="TextBox 44"/>
          <p:cNvSpPr txBox="1"/>
          <p:nvPr/>
        </p:nvSpPr>
        <p:spPr>
          <a:xfrm>
            <a:off x="32500129" y="22944724"/>
            <a:ext cx="11155680" cy="707886"/>
          </a:xfrm>
          <a:prstGeom prst="rect">
            <a:avLst/>
          </a:prstGeom>
          <a:solidFill>
            <a:schemeClr val="accent2">
              <a:lumMod val="75000"/>
            </a:schemeClr>
          </a:solidFill>
        </p:spPr>
        <p:txBody>
          <a:bodyPr wrap="square" rtlCol="0" anchor="ctr">
            <a:spAutoFit/>
          </a:bodyPr>
          <a:lstStyle/>
          <a:p>
            <a:pPr algn="ctr"/>
            <a:r>
              <a:rPr lang="en-US" sz="4000" b="1" dirty="0" smtClean="0">
                <a:solidFill>
                  <a:schemeClr val="bg1"/>
                </a:solidFill>
              </a:rPr>
              <a:t>More Information</a:t>
            </a:r>
            <a:endParaRPr lang="en-US" sz="4000" b="1" dirty="0">
              <a:solidFill>
                <a:schemeClr val="bg1"/>
              </a:solidFill>
            </a:endParaRPr>
          </a:p>
        </p:txBody>
      </p:sp>
      <p:pic>
        <p:nvPicPr>
          <p:cNvPr id="25" name="Picture 24" descr="http://agerrtc.washington.edu/sites/agerrtc/themes/bartiknewage/images/Aging_RRTC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28194" y="30311065"/>
            <a:ext cx="7095770" cy="2230083"/>
          </a:xfrm>
          <a:prstGeom prst="rect">
            <a:avLst/>
          </a:prstGeom>
          <a:solidFill>
            <a:schemeClr val="bg1"/>
          </a:solidFill>
          <a:extLst/>
        </p:spPr>
      </p:pic>
      <p:pic>
        <p:nvPicPr>
          <p:cNvPr id="28" name="Picture 27" descr="http://clpc.ucsf.edu/sites/clpc.ucsf.edu/files/styles/starter_kit_full/public/CLPC_logo_1.png?itok=plEg34E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7609" y="29715685"/>
            <a:ext cx="3175141" cy="2882914"/>
          </a:xfrm>
          <a:prstGeom prst="rect">
            <a:avLst/>
          </a:prstGeom>
          <a:noFill/>
          <a:extLst/>
        </p:spPr>
      </p:pic>
      <p:graphicFrame>
        <p:nvGraphicFramePr>
          <p:cNvPr id="3" name="Table 2"/>
          <p:cNvGraphicFramePr>
            <a:graphicFrameLocks noGrp="1"/>
          </p:cNvGraphicFramePr>
          <p:nvPr>
            <p:extLst>
              <p:ext uri="{D42A27DB-BD31-4B8C-83A1-F6EECF244321}">
                <p14:modId xmlns:p14="http://schemas.microsoft.com/office/powerpoint/2010/main" val="3466838776"/>
              </p:ext>
            </p:extLst>
          </p:nvPr>
        </p:nvGraphicFramePr>
        <p:xfrm>
          <a:off x="11865992" y="26157915"/>
          <a:ext cx="19787489" cy="6262116"/>
        </p:xfrm>
        <a:graphic>
          <a:graphicData uri="http://schemas.openxmlformats.org/drawingml/2006/table">
            <a:tbl>
              <a:tblPr firstRow="1" firstCol="1" bandRow="1">
                <a:tableStyleId>{5C22544A-7EE6-4342-B048-85BDC9FD1C3A}</a:tableStyleId>
              </a:tblPr>
              <a:tblGrid>
                <a:gridCol w="7832183"/>
                <a:gridCol w="5977653"/>
                <a:gridCol w="5977653"/>
              </a:tblGrid>
              <a:tr h="0">
                <a:tc gridSpan="3">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Table 2: Logistic Regression Results</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dirty="0"/>
                    </a:p>
                  </a:txBody>
                  <a:tcPr marL="68580" marR="68580" marT="0" marB="0" anchor="ctr"/>
                </a:tc>
                <a:tc hMerge="1">
                  <a:txBody>
                    <a:bodyPr/>
                    <a:lstStyle/>
                    <a:p>
                      <a:endParaRPr lang="en-US"/>
                    </a:p>
                  </a:txBody>
                  <a:tcPr/>
                </a:tc>
              </a:tr>
              <a:tr h="0">
                <a:tc>
                  <a:txBody>
                    <a:bodyPr/>
                    <a:lstStyle/>
                    <a:p>
                      <a:pPr marL="0" marR="0">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Variable</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b="1" dirty="0">
                          <a:solidFill>
                            <a:schemeClr val="tx1"/>
                          </a:solidFill>
                          <a:effectLst/>
                          <a:latin typeface="Arial" panose="020B0604020202020204" pitchFamily="34" charset="0"/>
                          <a:cs typeface="Arial" panose="020B0604020202020204" pitchFamily="34" charset="0"/>
                        </a:rPr>
                        <a:t>Birth Control</a:t>
                      </a:r>
                      <a:endParaRPr lang="en-US" sz="4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b="1" dirty="0">
                          <a:solidFill>
                            <a:schemeClr val="tx1"/>
                          </a:solidFill>
                          <a:effectLst/>
                          <a:latin typeface="Arial" panose="020B0604020202020204" pitchFamily="34" charset="0"/>
                          <a:cs typeface="Arial" panose="020B0604020202020204" pitchFamily="34" charset="0"/>
                        </a:rPr>
                        <a:t>STI</a:t>
                      </a:r>
                      <a:endParaRPr lang="en-US" sz="4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Age</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0.927 (0.870 - 0.988)*</a:t>
                      </a:r>
                    </a:p>
                  </a:txBody>
                  <a:tcPr marL="68580" marR="68580" marT="0" marB="0" anchor="b"/>
                </a:tc>
                <a:tc>
                  <a:txBody>
                    <a:bodyPr/>
                    <a:lstStyle/>
                    <a:p>
                      <a:pPr marL="0" marR="0" algn="ctr">
                        <a:lnSpc>
                          <a:spcPct val="107000"/>
                        </a:lnSpc>
                        <a:spcBef>
                          <a:spcPts val="0"/>
                        </a:spcBef>
                        <a:spcAft>
                          <a:spcPts val="0"/>
                        </a:spcAft>
                      </a:pPr>
                      <a:r>
                        <a:rPr lang="en-US" sz="3200">
                          <a:solidFill>
                            <a:schemeClr val="tx1"/>
                          </a:solidFill>
                          <a:effectLst/>
                          <a:latin typeface="Arial" panose="020B0604020202020204" pitchFamily="34" charset="0"/>
                          <a:ea typeface="Calibri" panose="020F0502020204030204" pitchFamily="34" charset="0"/>
                          <a:cs typeface="Arial" panose="020B0604020202020204" pitchFamily="34" charset="0"/>
                        </a:rPr>
                        <a:t>0.961 (0.944 - 0.978)***</a:t>
                      </a:r>
                    </a:p>
                  </a:txBody>
                  <a:tcPr marL="68580" marR="68580" marT="0" marB="0" anchor="b"/>
                </a:tc>
              </a:tr>
              <a:tr h="0">
                <a:tc>
                  <a:txBody>
                    <a:bodyPr/>
                    <a:lstStyle/>
                    <a:p>
                      <a:pPr marL="0" marR="0">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Minority (Reference Group: White)</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nchor="b"/>
                </a:tc>
                <a:tc>
                  <a:txBody>
                    <a:bodyPr/>
                    <a:lstStyle/>
                    <a:p>
                      <a:pPr marL="0" marR="0" algn="ctr">
                        <a:lnSpc>
                          <a:spcPct val="107000"/>
                        </a:lnSpc>
                        <a:spcBef>
                          <a:spcPts val="0"/>
                        </a:spcBef>
                        <a:spcAft>
                          <a:spcPts val="0"/>
                        </a:spcAft>
                      </a:pPr>
                      <a:r>
                        <a:rPr lang="en-US" sz="32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nchor="b"/>
                </a:tc>
              </a:tr>
              <a:tr h="0">
                <a:tc>
                  <a:txBody>
                    <a:bodyPr/>
                    <a:lstStyle/>
                    <a:p>
                      <a:pPr marL="457200" marR="0">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Black</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2.153 (0.746 - 6.210)</a:t>
                      </a:r>
                    </a:p>
                  </a:txBody>
                  <a:tcPr marL="68580" marR="68580" marT="0" marB="0" anchor="b"/>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2.915 (1.703 - 4.992)***</a:t>
                      </a:r>
                    </a:p>
                  </a:txBody>
                  <a:tcPr marL="68580" marR="68580" marT="0" marB="0" anchor="b"/>
                </a:tc>
              </a:tr>
              <a:tr h="0">
                <a:tc>
                  <a:txBody>
                    <a:bodyPr/>
                    <a:lstStyle/>
                    <a:p>
                      <a:pPr marL="457200" marR="0">
                        <a:lnSpc>
                          <a:spcPct val="107000"/>
                        </a:lnSpc>
                        <a:spcBef>
                          <a:spcPts val="0"/>
                        </a:spcBef>
                        <a:spcAft>
                          <a:spcPts val="0"/>
                        </a:spcAft>
                      </a:pPr>
                      <a:r>
                        <a:rPr lang="en-US" sz="3200">
                          <a:solidFill>
                            <a:schemeClr val="tx1"/>
                          </a:solidFill>
                          <a:effectLst/>
                          <a:latin typeface="Arial" panose="020B0604020202020204" pitchFamily="34" charset="0"/>
                          <a:cs typeface="Arial" panose="020B0604020202020204" pitchFamily="34" charset="0"/>
                        </a:rPr>
                        <a:t>Other</a:t>
                      </a:r>
                      <a:endParaRPr lang="en-US" sz="4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1.268 (0.318 - 5.054)</a:t>
                      </a:r>
                    </a:p>
                  </a:txBody>
                  <a:tcPr marL="68580" marR="68580" marT="0" marB="0" anchor="b"/>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1.4 (0.691 - 2.838)</a:t>
                      </a:r>
                    </a:p>
                  </a:txBody>
                  <a:tcPr marL="68580" marR="68580" marT="0" marB="0" anchor="b"/>
                </a:tc>
              </a:tr>
              <a:tr h="0">
                <a:tc>
                  <a:txBody>
                    <a:bodyPr/>
                    <a:lstStyle/>
                    <a:p>
                      <a:pPr marL="0" marR="0">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Hispanic (Reference Group: Non-Hispanic)</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1.484 (0.367 - 6.006)</a:t>
                      </a:r>
                    </a:p>
                  </a:txBody>
                  <a:tcPr marL="68580" marR="68580" marT="0" marB="0" anchor="b"/>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1.96 (0.965 - 3.983)</a:t>
                      </a:r>
                    </a:p>
                  </a:txBody>
                  <a:tcPr marL="68580" marR="68580" marT="0" marB="0" anchor="b"/>
                </a:tc>
              </a:tr>
              <a:tr h="0">
                <a:tc>
                  <a:txBody>
                    <a:bodyPr/>
                    <a:lstStyle/>
                    <a:p>
                      <a:pPr marL="0" marR="0">
                        <a:lnSpc>
                          <a:spcPct val="107000"/>
                        </a:lnSpc>
                        <a:spcBef>
                          <a:spcPts val="0"/>
                        </a:spcBef>
                        <a:spcAft>
                          <a:spcPts val="0"/>
                        </a:spcAft>
                      </a:pPr>
                      <a:r>
                        <a:rPr lang="en-US" sz="3200">
                          <a:solidFill>
                            <a:schemeClr val="tx1"/>
                          </a:solidFill>
                          <a:effectLst/>
                          <a:latin typeface="Arial" panose="020B0604020202020204" pitchFamily="34" charset="0"/>
                          <a:cs typeface="Arial" panose="020B0604020202020204" pitchFamily="34" charset="0"/>
                        </a:rPr>
                        <a:t>IDD</a:t>
                      </a:r>
                      <a:endParaRPr lang="en-US" sz="4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0.32 (0.126 - 0.811)*</a:t>
                      </a:r>
                    </a:p>
                  </a:txBody>
                  <a:tcPr marL="68580" marR="68580" marT="0" marB="0" anchor="b"/>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0.644 (0.375 - 1.108)</a:t>
                      </a:r>
                    </a:p>
                  </a:txBody>
                  <a:tcPr marL="68580" marR="68580" marT="0" marB="0" anchor="b"/>
                </a:tc>
              </a:tr>
              <a:tr h="0">
                <a:tc>
                  <a:txBody>
                    <a:bodyPr/>
                    <a:lstStyle/>
                    <a:p>
                      <a:pPr marL="0" marR="0">
                        <a:lnSpc>
                          <a:spcPct val="107000"/>
                        </a:lnSpc>
                        <a:spcBef>
                          <a:spcPts val="0"/>
                        </a:spcBef>
                        <a:spcAft>
                          <a:spcPts val="0"/>
                        </a:spcAft>
                      </a:pPr>
                      <a:r>
                        <a:rPr lang="en-US" sz="3200">
                          <a:solidFill>
                            <a:schemeClr val="tx1"/>
                          </a:solidFill>
                          <a:effectLst/>
                          <a:latin typeface="Arial" panose="020B0604020202020204" pitchFamily="34" charset="0"/>
                          <a:cs typeface="Arial" panose="020B0604020202020204" pitchFamily="34" charset="0"/>
                        </a:rPr>
                        <a:t>PD</a:t>
                      </a:r>
                      <a:endParaRPr lang="en-US" sz="4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solidFill>
                            <a:schemeClr val="tx1"/>
                          </a:solidFill>
                          <a:effectLst/>
                          <a:latin typeface="Arial" panose="020B0604020202020204" pitchFamily="34" charset="0"/>
                          <a:ea typeface="Calibri" panose="020F0502020204030204" pitchFamily="34" charset="0"/>
                          <a:cs typeface="Arial" panose="020B0604020202020204" pitchFamily="34" charset="0"/>
                        </a:rPr>
                        <a:t>0.479 (0.203 - 1.126)</a:t>
                      </a:r>
                    </a:p>
                  </a:txBody>
                  <a:tcPr marL="68580" marR="68580" marT="0" marB="0" anchor="b"/>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0.803 (0.533 - 1.210)</a:t>
                      </a:r>
                    </a:p>
                  </a:txBody>
                  <a:tcPr marL="68580" marR="68580" marT="0" marB="0" anchor="b"/>
                </a:tc>
              </a:tr>
              <a:tr h="0">
                <a:tc>
                  <a:txBody>
                    <a:bodyPr/>
                    <a:lstStyle/>
                    <a:p>
                      <a:pPr marL="0" marR="0">
                        <a:lnSpc>
                          <a:spcPct val="107000"/>
                        </a:lnSpc>
                        <a:spcBef>
                          <a:spcPts val="0"/>
                        </a:spcBef>
                        <a:spcAft>
                          <a:spcPts val="0"/>
                        </a:spcAft>
                      </a:pPr>
                      <a:r>
                        <a:rPr lang="en-US" sz="3200">
                          <a:solidFill>
                            <a:schemeClr val="tx1"/>
                          </a:solidFill>
                          <a:effectLst/>
                          <a:latin typeface="Arial" panose="020B0604020202020204" pitchFamily="34" charset="0"/>
                          <a:cs typeface="Arial" panose="020B0604020202020204" pitchFamily="34" charset="0"/>
                        </a:rPr>
                        <a:t>MH</a:t>
                      </a:r>
                      <a:endParaRPr lang="en-US" sz="4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solidFill>
                            <a:schemeClr val="tx1"/>
                          </a:solidFill>
                          <a:effectLst/>
                          <a:latin typeface="Arial" panose="020B0604020202020204" pitchFamily="34" charset="0"/>
                          <a:ea typeface="Calibri" panose="020F0502020204030204" pitchFamily="34" charset="0"/>
                          <a:cs typeface="Arial" panose="020B0604020202020204" pitchFamily="34" charset="0"/>
                        </a:rPr>
                        <a:t>1.433 (0.612 - 3.355)</a:t>
                      </a:r>
                    </a:p>
                  </a:txBody>
                  <a:tcPr marL="68580" marR="68580" marT="0" marB="0" anchor="b"/>
                </a:tc>
                <a:tc>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1.717 (1.143 - 2.581)**</a:t>
                      </a:r>
                    </a:p>
                  </a:txBody>
                  <a:tcPr marL="68580" marR="68580" marT="0" marB="0" anchor="b"/>
                </a:tc>
              </a:tr>
              <a:tr h="0">
                <a:tc gridSpan="3">
                  <a:txBody>
                    <a:bodyPr/>
                    <a:lstStyle/>
                    <a:p>
                      <a:pPr marL="0" marR="0">
                        <a:lnSpc>
                          <a:spcPct val="107000"/>
                        </a:lnSpc>
                        <a:spcBef>
                          <a:spcPts val="0"/>
                        </a:spcBef>
                        <a:spcAft>
                          <a:spcPts val="0"/>
                        </a:spcAft>
                      </a:pPr>
                      <a:r>
                        <a:rPr lang="en-US" sz="3200" dirty="0">
                          <a:solidFill>
                            <a:schemeClr val="tx1"/>
                          </a:solidFill>
                          <a:effectLst/>
                          <a:latin typeface="Arial" panose="020B0604020202020204" pitchFamily="34" charset="0"/>
                          <a:cs typeface="Arial" panose="020B0604020202020204" pitchFamily="34" charset="0"/>
                        </a:rPr>
                        <a:t>*p &lt; .05 ** p &lt; .01 *** p &lt; .001</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dirty="0"/>
                    </a:p>
                  </a:txBody>
                  <a:tcPr marL="68580" marR="68580" marT="0" marB="0" anchor="ctr"/>
                </a:tc>
                <a:tc hMerge="1">
                  <a:txBody>
                    <a:bodyPr/>
                    <a:lstStyle/>
                    <a:p>
                      <a:endParaRPr lang="en-US"/>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05411667"/>
              </p:ext>
            </p:extLst>
          </p:nvPr>
        </p:nvGraphicFramePr>
        <p:xfrm>
          <a:off x="16840201" y="5691440"/>
          <a:ext cx="14813280" cy="9784080"/>
        </p:xfrm>
        <a:graphic>
          <a:graphicData uri="http://schemas.openxmlformats.org/drawingml/2006/table">
            <a:tbl>
              <a:tblPr firstRow="1" firstCol="1" bandRow="1">
                <a:tableStyleId>{5C22544A-7EE6-4342-B048-85BDC9FD1C3A}</a:tableStyleId>
              </a:tblPr>
              <a:tblGrid>
                <a:gridCol w="3017520"/>
                <a:gridCol w="3566160"/>
                <a:gridCol w="4663440"/>
                <a:gridCol w="3566160"/>
              </a:tblGrid>
              <a:tr h="248928">
                <a:tc gridSpan="4">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Table 1: Demographics</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algn="l">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Demographic</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b="1" dirty="0">
                          <a:solidFill>
                            <a:schemeClr val="tx1"/>
                          </a:solidFill>
                          <a:effectLst/>
                          <a:latin typeface="Arial" panose="020B0604020202020204" pitchFamily="34" charset="0"/>
                          <a:cs typeface="Arial" panose="020B0604020202020204" pitchFamily="34" charset="0"/>
                        </a:rPr>
                        <a:t>Saw PCP n = 584 (%)</a:t>
                      </a:r>
                      <a:endParaRPr lang="en-US" sz="3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b="1" dirty="0">
                          <a:solidFill>
                            <a:schemeClr val="tx1"/>
                          </a:solidFill>
                          <a:effectLst/>
                          <a:latin typeface="Arial" panose="020B0604020202020204" pitchFamily="34" charset="0"/>
                          <a:cs typeface="Arial" panose="020B0604020202020204" pitchFamily="34" charset="0"/>
                        </a:rPr>
                        <a:t>Did Not See PCP n = 64 (%)</a:t>
                      </a:r>
                      <a:endParaRPr lang="en-US" sz="3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b="1" dirty="0">
                          <a:solidFill>
                            <a:schemeClr val="tx1"/>
                          </a:solidFill>
                          <a:effectLst/>
                          <a:latin typeface="Arial" panose="020B0604020202020204" pitchFamily="34" charset="0"/>
                          <a:cs typeface="Arial" panose="020B0604020202020204" pitchFamily="34" charset="0"/>
                        </a:rPr>
                        <a:t>T- Value/Pearson χ</a:t>
                      </a:r>
                      <a:r>
                        <a:rPr lang="en-US" sz="3000" b="1" baseline="30000" dirty="0">
                          <a:solidFill>
                            <a:schemeClr val="tx1"/>
                          </a:solidFill>
                          <a:effectLst/>
                          <a:latin typeface="Arial" panose="020B0604020202020204" pitchFamily="34" charset="0"/>
                          <a:cs typeface="Arial" panose="020B0604020202020204" pitchFamily="34" charset="0"/>
                        </a:rPr>
                        <a:t>2</a:t>
                      </a:r>
                      <a:endParaRPr lang="en-US" sz="3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48928">
                <a:tc>
                  <a:txBody>
                    <a:bodyPr/>
                    <a:lstStyle/>
                    <a:p>
                      <a:pPr marL="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Age (mean)</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53.29</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51.02</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-1.235</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Missing</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0 (0.0%)</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1 (1.6%)</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Race</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 </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0.015</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White</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149 (25.5%)</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16 (25.0%)</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Black</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314 (53.8%)</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33 (51.6%)</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Other</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91 (15.6%)</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10 (15.6%)</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Missing</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30 (5.1%)</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5 (7.8%)</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Ethnicity</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1.536</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Non-Hispanic</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481 (82.4%)</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46 (71.9%)</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Hispanic</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82 (14.0%)</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12 (18.8%)</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 </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Missing</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21 (3.6%)</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6 (9.4%)</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0" marR="0" algn="l">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Disability</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a:solidFill>
                            <a:schemeClr val="tx1"/>
                          </a:solidFill>
                          <a:effectLst/>
                          <a:latin typeface="Arial" panose="020B0604020202020204" pitchFamily="34" charset="0"/>
                          <a:cs typeface="Arial" panose="020B0604020202020204" pitchFamily="34" charset="0"/>
                        </a:rPr>
                        <a:t> </a:t>
                      </a:r>
                      <a:endParaRPr lang="en-US" sz="3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dirty="0" smtClean="0">
                          <a:solidFill>
                            <a:schemeClr val="tx1"/>
                          </a:solidFill>
                          <a:effectLst/>
                          <a:latin typeface="Arial" panose="020B0604020202020204" pitchFamily="34" charset="0"/>
                          <a:ea typeface="+mn-ea"/>
                          <a:cs typeface="Arial" panose="020B0604020202020204" pitchFamily="34" charset="0"/>
                        </a:rPr>
                        <a:t>PD</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359 (61.5%)</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33 (51.6%)</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2.370</a:t>
                      </a:r>
                      <a:r>
                        <a:rPr lang="en-US" sz="3000" dirty="0">
                          <a:solidFill>
                            <a:schemeClr val="tx1"/>
                          </a:solidFill>
                          <a:effectLst/>
                          <a:latin typeface="Arial" panose="020B0604020202020204" pitchFamily="34" charset="0"/>
                          <a:cs typeface="Arial" panose="020B0604020202020204" pitchFamily="34" charset="0"/>
                        </a:rPr>
                        <a:t> </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IDD</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135 (23.1%)</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16 (25.0%)</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0.114</a:t>
                      </a:r>
                      <a:r>
                        <a:rPr lang="en-US" sz="3000" dirty="0">
                          <a:solidFill>
                            <a:schemeClr val="tx1"/>
                          </a:solidFill>
                          <a:effectLst/>
                          <a:latin typeface="Arial" panose="020B0604020202020204" pitchFamily="34" charset="0"/>
                          <a:cs typeface="Arial" panose="020B0604020202020204" pitchFamily="34" charset="0"/>
                        </a:rPr>
                        <a:t> </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a:txBody>
                    <a:bodyPr/>
                    <a:lstStyle/>
                    <a:p>
                      <a:pPr marL="457200" marR="0" algn="l">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MH</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221 </a:t>
                      </a:r>
                      <a:r>
                        <a:rPr lang="en-US" sz="3000" dirty="0">
                          <a:solidFill>
                            <a:schemeClr val="tx1"/>
                          </a:solidFill>
                          <a:effectLst/>
                          <a:latin typeface="Arial" panose="020B0604020202020204" pitchFamily="34" charset="0"/>
                          <a:cs typeface="Arial" panose="020B0604020202020204" pitchFamily="34" charset="0"/>
                        </a:rPr>
                        <a:t>(</a:t>
                      </a:r>
                      <a:r>
                        <a:rPr lang="en-US" sz="3000" dirty="0" smtClean="0">
                          <a:solidFill>
                            <a:schemeClr val="tx1"/>
                          </a:solidFill>
                          <a:effectLst/>
                          <a:latin typeface="Arial" panose="020B0604020202020204" pitchFamily="34" charset="0"/>
                          <a:cs typeface="Arial" panose="020B0604020202020204" pitchFamily="34" charset="0"/>
                        </a:rPr>
                        <a:t>37.8%)</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23 (35.9%)</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000" dirty="0" smtClean="0">
                          <a:solidFill>
                            <a:schemeClr val="tx1"/>
                          </a:solidFill>
                          <a:effectLst/>
                          <a:latin typeface="Arial" panose="020B0604020202020204" pitchFamily="34" charset="0"/>
                          <a:cs typeface="Arial" panose="020B0604020202020204" pitchFamily="34" charset="0"/>
                        </a:rPr>
                        <a:t>0.089</a:t>
                      </a:r>
                      <a:r>
                        <a:rPr lang="en-US" sz="3000" dirty="0">
                          <a:solidFill>
                            <a:schemeClr val="tx1"/>
                          </a:solidFill>
                          <a:effectLst/>
                          <a:latin typeface="Arial" panose="020B0604020202020204" pitchFamily="34" charset="0"/>
                          <a:cs typeface="Arial" panose="020B0604020202020204" pitchFamily="34" charset="0"/>
                        </a:rPr>
                        <a:t> </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48928">
                <a:tc gridSpan="4">
                  <a:txBody>
                    <a:bodyPr/>
                    <a:lstStyle/>
                    <a:p>
                      <a:pPr marL="0" marR="0" algn="l">
                        <a:lnSpc>
                          <a:spcPct val="107000"/>
                        </a:lnSpc>
                        <a:spcBef>
                          <a:spcPts val="0"/>
                        </a:spcBef>
                        <a:spcAft>
                          <a:spcPts val="0"/>
                        </a:spcAft>
                      </a:pPr>
                      <a:r>
                        <a:rPr lang="en-US" sz="3000" dirty="0">
                          <a:solidFill>
                            <a:schemeClr val="tx1"/>
                          </a:solidFill>
                          <a:effectLst/>
                          <a:latin typeface="Arial" panose="020B0604020202020204" pitchFamily="34" charset="0"/>
                          <a:cs typeface="Arial" panose="020B0604020202020204" pitchFamily="34" charset="0"/>
                        </a:rPr>
                        <a:t>*p &lt; .05 **p &lt; .01 ***p &lt; .001</a:t>
                      </a:r>
                      <a:endParaRPr lang="en-US"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TextBox 5"/>
          <p:cNvSpPr txBox="1"/>
          <p:nvPr/>
        </p:nvSpPr>
        <p:spPr>
          <a:xfrm>
            <a:off x="11725015" y="5661346"/>
            <a:ext cx="5115186" cy="17266265"/>
          </a:xfrm>
          <a:prstGeom prst="rect">
            <a:avLst/>
          </a:prstGeom>
          <a:noFill/>
        </p:spPr>
        <p:txBody>
          <a:bodyPr wrap="square" rtlCol="0">
            <a:spAutoFit/>
          </a:bodyPr>
          <a:lstStyle/>
          <a:p>
            <a:r>
              <a:rPr lang="en-US" sz="3600" dirty="0"/>
              <a:t>Table 1 contains demographic information for two groups of women in the </a:t>
            </a:r>
            <a:r>
              <a:rPr lang="en-US" sz="3600" dirty="0" smtClean="0"/>
              <a:t>larger sample</a:t>
            </a:r>
            <a:r>
              <a:rPr lang="en-US" sz="3600" dirty="0"/>
              <a:t>: those who saw </a:t>
            </a:r>
            <a:r>
              <a:rPr lang="en-US" sz="3600" dirty="0" smtClean="0"/>
              <a:t>a PCP and </a:t>
            </a:r>
            <a:r>
              <a:rPr lang="en-US" sz="3600" dirty="0"/>
              <a:t>those who did not see a PCP in the last year. Demographic variables were not significantly different between women who saw a PCP and those that did not see a PCP (age, race, ethnicity, and disability type). Across both groups, women </a:t>
            </a:r>
            <a:r>
              <a:rPr lang="en-US" sz="3600" dirty="0" smtClean="0"/>
              <a:t>were, </a:t>
            </a:r>
            <a:r>
              <a:rPr lang="en-US" sz="3600" dirty="0"/>
              <a:t>on </a:t>
            </a:r>
            <a:r>
              <a:rPr lang="en-US" sz="3600" dirty="0" smtClean="0"/>
              <a:t>average, </a:t>
            </a:r>
            <a:r>
              <a:rPr lang="en-US" sz="3600" dirty="0"/>
              <a:t>in their early 50s, black, non-Hispanic, and had a physical disability</a:t>
            </a:r>
            <a:r>
              <a:rPr lang="en-US" sz="3600" dirty="0" smtClean="0"/>
              <a:t>. </a:t>
            </a:r>
            <a:endParaRPr lang="en-US" sz="3600" dirty="0"/>
          </a:p>
          <a:p>
            <a:endParaRPr lang="en-US" sz="3600" dirty="0"/>
          </a:p>
          <a:p>
            <a:r>
              <a:rPr lang="en-US" sz="3600" dirty="0" smtClean="0"/>
              <a:t>In the sample of women who saw a PCP, </a:t>
            </a:r>
            <a:r>
              <a:rPr lang="en-US" sz="3600" dirty="0" smtClean="0"/>
              <a:t>37% </a:t>
            </a:r>
            <a:r>
              <a:rPr lang="en-US" sz="3600" dirty="0" smtClean="0"/>
              <a:t>talked to their health care providers about planning for a baby and 30% talked to their providers about preventing STIs.</a:t>
            </a:r>
            <a:endParaRPr lang="en-US" sz="3600" dirty="0"/>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3391" y="359146"/>
            <a:ext cx="4571495" cy="3781275"/>
          </a:xfrm>
          <a:prstGeom prst="rect">
            <a:avLst/>
          </a:prstGeom>
        </p:spPr>
      </p:pic>
      <p:graphicFrame>
        <p:nvGraphicFramePr>
          <p:cNvPr id="35" name="Chart 34"/>
          <p:cNvGraphicFramePr>
            <a:graphicFrameLocks/>
          </p:cNvGraphicFramePr>
          <p:nvPr>
            <p:extLst>
              <p:ext uri="{D42A27DB-BD31-4B8C-83A1-F6EECF244321}">
                <p14:modId xmlns:p14="http://schemas.microsoft.com/office/powerpoint/2010/main" val="2014444469"/>
              </p:ext>
            </p:extLst>
          </p:nvPr>
        </p:nvGraphicFramePr>
        <p:xfrm>
          <a:off x="15205862" y="15557733"/>
          <a:ext cx="9372600" cy="736987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7" name="Chart 36"/>
          <p:cNvGraphicFramePr>
            <a:graphicFrameLocks/>
          </p:cNvGraphicFramePr>
          <p:nvPr>
            <p:extLst>
              <p:ext uri="{D42A27DB-BD31-4B8C-83A1-F6EECF244321}">
                <p14:modId xmlns:p14="http://schemas.microsoft.com/office/powerpoint/2010/main" val="3367662620"/>
              </p:ext>
            </p:extLst>
          </p:nvPr>
        </p:nvGraphicFramePr>
        <p:xfrm>
          <a:off x="22326600" y="15509975"/>
          <a:ext cx="11023459" cy="7452091"/>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2852</TotalTime>
  <Words>1253</Words>
  <Application>Microsoft Office PowerPoint</Application>
  <PresentationFormat>Custom</PresentationFormat>
  <Paragraphs>145</Paragraphs>
  <Slides>1</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Trebuchet MS</vt:lpstr>
      <vt:lpstr>Wingdings 3</vt:lpstr>
      <vt:lpstr>Facet</vt:lpstr>
      <vt:lpstr>PowerPoint Presentation</vt:lpstr>
    </vt:vector>
  </TitlesOfParts>
  <Company>University of Illinois at Chicago</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Bowers, Anne M</dc:creator>
  <cp:lastModifiedBy>Crabb, Caitlin</cp:lastModifiedBy>
  <cp:revision>212</cp:revision>
  <cp:lastPrinted>2009-06-18T18:06:01Z</cp:lastPrinted>
  <dcterms:created xsi:type="dcterms:W3CDTF">2015-10-14T19:41:32Z</dcterms:created>
  <dcterms:modified xsi:type="dcterms:W3CDTF">2017-10-19T16:07:24Z</dcterms:modified>
</cp:coreProperties>
</file>